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77" r:id="rId21"/>
    <p:sldId id="292" r:id="rId22"/>
    <p:sldId id="291" r:id="rId23"/>
    <p:sldId id="279" r:id="rId24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3966" autoAdjust="0"/>
  </p:normalViewPr>
  <p:slideViewPr>
    <p:cSldViewPr snapToGrid="0" showGuides="1">
      <p:cViewPr>
        <p:scale>
          <a:sx n="99" d="100"/>
          <a:sy n="99" d="100"/>
        </p:scale>
        <p:origin x="375" y="93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A0BA0-1681-4948-BA88-E6FA4B89916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79A5-4A21-49AA-AED2-EE8EFC29B1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959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79A5-4A21-49AA-AED2-EE8EFC29B18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776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各階級に含まれる個数は同じになる。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79A5-4A21-49AA-AED2-EE8EFC29B18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00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814948" y="1875678"/>
            <a:ext cx="3514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solidFill>
                  <a:srgbClr val="0070C0"/>
                </a:solidFill>
              </a:rPr>
              <a:t>21.</a:t>
            </a:r>
            <a:r>
              <a:rPr lang="ja-JP" altLang="en-US" sz="4000" b="1" dirty="0">
                <a:solidFill>
                  <a:srgbClr val="0070C0"/>
                </a:solidFill>
              </a:rPr>
              <a:t> 視覚的伝達</a:t>
            </a:r>
            <a:endParaRPr kumimoji="1" lang="ja-JP" altLang="en-US" sz="4000" b="1" dirty="0">
              <a:solidFill>
                <a:srgbClr val="0070C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071155" y="2917108"/>
            <a:ext cx="5517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kumimoji="1" lang="en-US" altLang="ja-JP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22.</a:t>
            </a:r>
            <a:r>
              <a:rPr lang="ja-JP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地図の表現モデル）</a:t>
            </a:r>
            <a:endParaRPr kumimoji="1" lang="ja-JP" altLang="en-US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69470" y="187325"/>
            <a:ext cx="4318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自然分類（自然なブレーク）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8087" y="4925655"/>
            <a:ext cx="8200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自然分類・・・頻度分布などにより、グループを形成させ、データの変化量が大きい箇所に各グループの階級区分を割り当てる。</a:t>
            </a:r>
            <a:endParaRPr kumimoji="1"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22000" r="49872" b="39667"/>
          <a:stretch/>
        </p:blipFill>
        <p:spPr>
          <a:xfrm>
            <a:off x="1149563" y="806156"/>
            <a:ext cx="6844874" cy="40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0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69470" y="187325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標準偏差分類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7958" y="5219253"/>
            <a:ext cx="7441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標準偏差分類・・・平均値から標準偏差を加減した値により、階級区分を割り当てる。</a:t>
            </a:r>
            <a:endParaRPr kumimoji="1"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22000" r="50385" b="39833"/>
          <a:stretch/>
        </p:blipFill>
        <p:spPr>
          <a:xfrm>
            <a:off x="888317" y="710545"/>
            <a:ext cx="7367366" cy="43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0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 noGrp="1"/>
          </p:cNvSpPr>
          <p:nvPr>
            <p:ph type="title"/>
          </p:nvPr>
        </p:nvSpPr>
        <p:spPr>
          <a:xfrm>
            <a:off x="226109" y="55900"/>
            <a:ext cx="6593472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その他のデータ表現　グラフの重ね合わせ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7916" t="22689" r="73027" b="41656"/>
          <a:stretch/>
        </p:blipFill>
        <p:spPr>
          <a:xfrm>
            <a:off x="2867025" y="881062"/>
            <a:ext cx="6036587" cy="451778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000624" y="2152649"/>
            <a:ext cx="1666875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r="87812" b="29948"/>
          <a:stretch/>
        </p:blipFill>
        <p:spPr>
          <a:xfrm>
            <a:off x="762000" y="821883"/>
            <a:ext cx="1990725" cy="4576966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V="1">
            <a:off x="2066925" y="4171950"/>
            <a:ext cx="685800" cy="895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6871170-0EB0-4D64-830E-38FAF181AE2A}"/>
              </a:ext>
            </a:extLst>
          </p:cNvPr>
          <p:cNvSpPr txBox="1"/>
          <p:nvPr/>
        </p:nvSpPr>
        <p:spPr>
          <a:xfrm>
            <a:off x="637736" y="5416090"/>
            <a:ext cx="414087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`</a:t>
            </a:r>
            <a:r>
              <a:rPr kumimoji="1" lang="ja-JP" altLang="en-US" dirty="0"/>
              <a:t>プロパティ＞ダイアグラム＞ヒストグラム</a:t>
            </a:r>
            <a:r>
              <a:rPr kumimoji="1" lang="en-US" altLang="ja-JP" dirty="0"/>
              <a:t>`</a:t>
            </a:r>
            <a:r>
              <a:rPr kumimoji="1" lang="ja-JP" altLang="en-US" dirty="0"/>
              <a:t>を選択する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5DF873-9E8E-4B96-9DA7-A46C93263123}"/>
              </a:ext>
            </a:extLst>
          </p:cNvPr>
          <p:cNvSpPr txBox="1"/>
          <p:nvPr/>
        </p:nvSpPr>
        <p:spPr>
          <a:xfrm>
            <a:off x="226109" y="432754"/>
            <a:ext cx="675216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以下では、その他のデータ表現として、地図にグラフを重ねる手法について解説します。</a:t>
            </a:r>
          </a:p>
        </p:txBody>
      </p:sp>
    </p:spTree>
    <p:extLst>
      <p:ext uri="{BB962C8B-B14F-4D97-AF65-F5344CB8AC3E}">
        <p14:creationId xmlns:p14="http://schemas.microsoft.com/office/powerpoint/2010/main" val="314219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385762"/>
            <a:ext cx="7877175" cy="471487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543300" y="2095500"/>
            <a:ext cx="2124075" cy="352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743575" y="2820989"/>
            <a:ext cx="266700" cy="196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5210175" y="2447925"/>
            <a:ext cx="457200" cy="373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6086475" y="2634456"/>
            <a:ext cx="333375" cy="2849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2228850" y="990600"/>
            <a:ext cx="1200150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2971800" y="1333500"/>
            <a:ext cx="390525" cy="666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53601B-3196-46DF-B77C-2F02A14EBFD4}"/>
              </a:ext>
            </a:extLst>
          </p:cNvPr>
          <p:cNvSpPr txBox="1"/>
          <p:nvPr/>
        </p:nvSpPr>
        <p:spPr>
          <a:xfrm>
            <a:off x="1524659" y="29719"/>
            <a:ext cx="590418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今回は男女の人口を表示するため、以下のように属性と表示色を指定する。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637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500062"/>
            <a:ext cx="7877175" cy="471487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305050" y="1552575"/>
            <a:ext cx="1238250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3638550" y="1743075"/>
            <a:ext cx="1076325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752975" y="2209800"/>
            <a:ext cx="3276600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477125" y="2495550"/>
            <a:ext cx="819150" cy="209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5962650" y="2428874"/>
            <a:ext cx="1162050" cy="171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6076950" y="2743198"/>
            <a:ext cx="1852612" cy="2114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5438774" y="4962524"/>
            <a:ext cx="733425" cy="209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0BD9C14-134F-4656-AB76-13D51E0B37BF}"/>
              </a:ext>
            </a:extLst>
          </p:cNvPr>
          <p:cNvSpPr txBox="1"/>
          <p:nvPr/>
        </p:nvSpPr>
        <p:spPr>
          <a:xfrm>
            <a:off x="1972778" y="52607"/>
            <a:ext cx="548419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グラフは、以下のように人口の最大値を上限に表示できるようにする</a:t>
            </a:r>
          </a:p>
        </p:txBody>
      </p:sp>
    </p:spTree>
    <p:extLst>
      <p:ext uri="{BB962C8B-B14F-4D97-AF65-F5344CB8AC3E}">
        <p14:creationId xmlns:p14="http://schemas.microsoft.com/office/powerpoint/2010/main" val="132265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18097" t="21834" r="6309" b="3999"/>
          <a:stretch/>
        </p:blipFill>
        <p:spPr>
          <a:xfrm>
            <a:off x="1028700" y="370021"/>
            <a:ext cx="7086600" cy="534497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237524-F160-447B-B6E7-59B142AE54B5}"/>
              </a:ext>
            </a:extLst>
          </p:cNvPr>
          <p:cNvSpPr txBox="1"/>
          <p:nvPr/>
        </p:nvSpPr>
        <p:spPr>
          <a:xfrm>
            <a:off x="2652717" y="61603"/>
            <a:ext cx="359746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以下のように、</a:t>
            </a:r>
            <a:r>
              <a:rPr kumimoji="1" lang="en-US" altLang="ja-JP" dirty="0"/>
              <a:t>23</a:t>
            </a:r>
            <a:r>
              <a:rPr kumimoji="1" lang="ja-JP" altLang="en-US" dirty="0"/>
              <a:t>区ごとにグラフが表示される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340451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7916" t="22689" r="73027" b="41656"/>
          <a:stretch/>
        </p:blipFill>
        <p:spPr>
          <a:xfrm>
            <a:off x="2667000" y="562094"/>
            <a:ext cx="6036587" cy="451778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781549" y="1433631"/>
            <a:ext cx="1666875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r="87812" b="29948"/>
          <a:stretch/>
        </p:blipFill>
        <p:spPr>
          <a:xfrm>
            <a:off x="561975" y="502915"/>
            <a:ext cx="1990725" cy="4576966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1866900" y="3852982"/>
            <a:ext cx="685800" cy="895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A52B97-9A86-4AC5-A79A-220F5D5F96CC}"/>
              </a:ext>
            </a:extLst>
          </p:cNvPr>
          <p:cNvSpPr txBox="1"/>
          <p:nvPr/>
        </p:nvSpPr>
        <p:spPr>
          <a:xfrm>
            <a:off x="1251576" y="123229"/>
            <a:ext cx="712727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次に、同様の手法でパイチャートを選択する。基本的な値は変更せず、大きさ</a:t>
            </a:r>
            <a:r>
              <a:rPr lang="ja-JP" altLang="en-US" dirty="0"/>
              <a:t>のみ</a:t>
            </a:r>
            <a:r>
              <a:rPr lang="en-US" altLang="ja-JP" dirty="0"/>
              <a:t>30</a:t>
            </a:r>
            <a:r>
              <a:rPr kumimoji="1" lang="ja-JP" altLang="en-US" dirty="0"/>
              <a:t>にする。</a:t>
            </a:r>
          </a:p>
        </p:txBody>
      </p:sp>
    </p:spTree>
    <p:extLst>
      <p:ext uri="{BB962C8B-B14F-4D97-AF65-F5344CB8AC3E}">
        <p14:creationId xmlns:p14="http://schemas.microsoft.com/office/powerpoint/2010/main" val="149768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18865" t="22001" r="3106" b="3999"/>
          <a:stretch/>
        </p:blipFill>
        <p:spPr>
          <a:xfrm>
            <a:off x="981075" y="314224"/>
            <a:ext cx="7181850" cy="523602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B754D0-B113-466C-B42E-C9161CE7A6EC}"/>
              </a:ext>
            </a:extLst>
          </p:cNvPr>
          <p:cNvSpPr txBox="1"/>
          <p:nvPr/>
        </p:nvSpPr>
        <p:spPr>
          <a:xfrm>
            <a:off x="2652717" y="61603"/>
            <a:ext cx="410561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以下のように、</a:t>
            </a:r>
            <a:r>
              <a:rPr kumimoji="1" lang="en-US" altLang="ja-JP" dirty="0"/>
              <a:t>23</a:t>
            </a:r>
            <a:r>
              <a:rPr kumimoji="1" lang="ja-JP" altLang="en-US" dirty="0"/>
              <a:t>区ごとにパイチャートが表示される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089944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7916" t="22689" r="73027" b="41656"/>
          <a:stretch/>
        </p:blipFill>
        <p:spPr>
          <a:xfrm>
            <a:off x="2667000" y="562094"/>
            <a:ext cx="6036587" cy="451778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762499" y="1605081"/>
            <a:ext cx="1666875" cy="21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r="87812" b="29948"/>
          <a:stretch/>
        </p:blipFill>
        <p:spPr>
          <a:xfrm>
            <a:off x="561975" y="502915"/>
            <a:ext cx="1990725" cy="4576966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1866900" y="3852982"/>
            <a:ext cx="685800" cy="895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4138B7-977F-4F78-B37F-948E9A124EDB}"/>
              </a:ext>
            </a:extLst>
          </p:cNvPr>
          <p:cNvSpPr txBox="1"/>
          <p:nvPr/>
        </p:nvSpPr>
        <p:spPr>
          <a:xfrm>
            <a:off x="1251576" y="123229"/>
            <a:ext cx="73036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同様の手法でテキストダイアグラムも作成する。基本的な値は変更せず、大きさ</a:t>
            </a:r>
            <a:r>
              <a:rPr lang="ja-JP" altLang="en-US" dirty="0"/>
              <a:t>のみ</a:t>
            </a:r>
            <a:r>
              <a:rPr lang="en-US" altLang="ja-JP" dirty="0"/>
              <a:t>30</a:t>
            </a:r>
            <a:r>
              <a:rPr kumimoji="1" lang="ja-JP" altLang="en-US" dirty="0"/>
              <a:t>にする。</a:t>
            </a:r>
          </a:p>
        </p:txBody>
      </p:sp>
    </p:spTree>
    <p:extLst>
      <p:ext uri="{BB962C8B-B14F-4D97-AF65-F5344CB8AC3E}">
        <p14:creationId xmlns:p14="http://schemas.microsoft.com/office/powerpoint/2010/main" val="256656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24759" t="22334" r="15534" b="4166"/>
          <a:stretch/>
        </p:blipFill>
        <p:spPr>
          <a:xfrm>
            <a:off x="1849426" y="410368"/>
            <a:ext cx="5445147" cy="515302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211D253-E529-4476-8DD9-496B8FF559E5}"/>
              </a:ext>
            </a:extLst>
          </p:cNvPr>
          <p:cNvSpPr txBox="1"/>
          <p:nvPr/>
        </p:nvSpPr>
        <p:spPr>
          <a:xfrm>
            <a:off x="2213821" y="101950"/>
            <a:ext cx="471635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以下のように、</a:t>
            </a:r>
            <a:r>
              <a:rPr kumimoji="1" lang="en-US" altLang="ja-JP" dirty="0"/>
              <a:t>23</a:t>
            </a:r>
            <a:r>
              <a:rPr kumimoji="1" lang="ja-JP" altLang="en-US" dirty="0"/>
              <a:t>区ごとにテキストダイアグラムが表示される</a:t>
            </a:r>
          </a:p>
        </p:txBody>
      </p:sp>
    </p:spTree>
    <p:extLst>
      <p:ext uri="{BB962C8B-B14F-4D97-AF65-F5344CB8AC3E}">
        <p14:creationId xmlns:p14="http://schemas.microsoft.com/office/powerpoint/2010/main" val="265112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 noGrp="1"/>
          </p:cNvSpPr>
          <p:nvPr>
            <p:ph type="title"/>
          </p:nvPr>
        </p:nvSpPr>
        <p:spPr>
          <a:xfrm>
            <a:off x="496889" y="345803"/>
            <a:ext cx="815022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 視覚的伝達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98323" y="1538558"/>
            <a:ext cx="395332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【</a:t>
            </a:r>
            <a:r>
              <a:rPr kumimoji="1" lang="ja-JP" altLang="en-US" sz="2000" dirty="0"/>
              <a:t>使用データ</a:t>
            </a:r>
            <a:r>
              <a:rPr lang="en-US" altLang="ja-JP" sz="2000" dirty="0"/>
              <a:t>】</a:t>
            </a:r>
          </a:p>
          <a:p>
            <a:r>
              <a:rPr lang="en-US" altLang="ja-JP" sz="2000" dirty="0"/>
              <a:t>21.md</a:t>
            </a:r>
            <a:r>
              <a:rPr lang="ja-JP" altLang="en-US" sz="2000" dirty="0"/>
              <a:t>を参照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【</a:t>
            </a:r>
            <a:r>
              <a:rPr lang="ja-JP" altLang="en-US" sz="2000" dirty="0"/>
              <a:t>実習内容</a:t>
            </a:r>
            <a:r>
              <a:rPr lang="en-US" altLang="ja-JP" sz="2000" dirty="0"/>
              <a:t>】</a:t>
            </a:r>
          </a:p>
          <a:p>
            <a:r>
              <a:rPr lang="ja-JP" altLang="en-US" sz="2000" dirty="0"/>
              <a:t>地理空間情報の表現</a:t>
            </a:r>
            <a:endParaRPr lang="en-US" altLang="ja-JP" sz="2000" dirty="0"/>
          </a:p>
          <a:p>
            <a:r>
              <a:rPr lang="ja-JP" altLang="en-US" sz="2000" dirty="0"/>
              <a:t>①属性データの視覚化（人口密度）</a:t>
            </a:r>
            <a:endParaRPr lang="en-US" altLang="ja-JP" sz="2000" dirty="0"/>
          </a:p>
          <a:p>
            <a:r>
              <a:rPr lang="ja-JP" altLang="en-US" sz="2000" dirty="0"/>
              <a:t>②その他のデータ表現</a:t>
            </a:r>
            <a:endParaRPr lang="en-US" altLang="ja-JP" sz="2000" dirty="0"/>
          </a:p>
          <a:p>
            <a:r>
              <a:rPr lang="en-US" altLang="ja-JP" sz="2000" dirty="0"/>
              <a:t>- </a:t>
            </a:r>
            <a:r>
              <a:rPr lang="ja-JP" altLang="en-US" sz="2000" dirty="0"/>
              <a:t>グラフの重ね合わせ</a:t>
            </a:r>
            <a:endParaRPr lang="en-US" altLang="ja-JP" sz="2000" dirty="0"/>
          </a:p>
          <a:p>
            <a:r>
              <a:rPr lang="en-US" altLang="ja-JP" sz="2000" dirty="0"/>
              <a:t>- </a:t>
            </a:r>
            <a:r>
              <a:rPr lang="ja-JP" altLang="en-US" sz="2000" dirty="0"/>
              <a:t>カルトグラムによる表現</a:t>
            </a:r>
            <a:endParaRPr lang="en-US" altLang="ja-JP" sz="2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9E70BEF-E1B7-4BC1-8A8A-8C752C77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59" t="22334" r="15534" b="4166"/>
          <a:stretch/>
        </p:blipFill>
        <p:spPr>
          <a:xfrm>
            <a:off x="855310" y="1573690"/>
            <a:ext cx="2950338" cy="27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6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07" y="805128"/>
            <a:ext cx="6848518" cy="4349501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>
                <a:solidFill>
                  <a:srgbClr val="0070C0"/>
                </a:solidFill>
              </a:rPr>
              <a:t>②カルトグラムの作成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80288" y="5296712"/>
            <a:ext cx="6183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プラグインの管理とインストールから、</a:t>
            </a:r>
            <a:r>
              <a:rPr lang="en-US" altLang="ja-JP" sz="1600" b="1" dirty="0"/>
              <a:t>cartogram3</a:t>
            </a:r>
            <a:r>
              <a:rPr lang="ja-JP" altLang="en-US" sz="1600" b="1" dirty="0"/>
              <a:t>をインストールする。</a:t>
            </a:r>
            <a:endParaRPr lang="en-US" altLang="ja-JP" sz="16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2495550" y="1114425"/>
            <a:ext cx="866775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505575" y="4676775"/>
            <a:ext cx="1323975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563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r="50000" b="39334"/>
          <a:stretch/>
        </p:blipFill>
        <p:spPr>
          <a:xfrm>
            <a:off x="4579353" y="692150"/>
            <a:ext cx="4564647" cy="42576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975"/>
            <a:ext cx="4504509" cy="37528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864728" y="171203"/>
            <a:ext cx="5429250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人口の値で変形地図を作成するため、ポリゴンをスタイリングしておく。</a:t>
            </a:r>
          </a:p>
        </p:txBody>
      </p:sp>
    </p:spTree>
    <p:extLst>
      <p:ext uri="{BB962C8B-B14F-4D97-AF65-F5344CB8AC3E}">
        <p14:creationId xmlns:p14="http://schemas.microsoft.com/office/powerpoint/2010/main" val="2564547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14375" r="71667" b="73705"/>
          <a:stretch/>
        </p:blipFill>
        <p:spPr>
          <a:xfrm>
            <a:off x="161924" y="771525"/>
            <a:ext cx="4335693" cy="326707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062037"/>
            <a:ext cx="3924300" cy="39624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753100" y="1752600"/>
            <a:ext cx="284797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753099" y="1466850"/>
            <a:ext cx="284797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4371975" y="1371600"/>
            <a:ext cx="619125" cy="285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295525" y="5119687"/>
            <a:ext cx="4552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/>
              <a:t>`</a:t>
            </a:r>
            <a:r>
              <a:rPr lang="ja-JP" altLang="en-US" sz="1400" b="1" dirty="0"/>
              <a:t>ベクタ＞</a:t>
            </a:r>
            <a:r>
              <a:rPr lang="en-US" altLang="ja-JP" sz="1400" b="1" dirty="0"/>
              <a:t>Cartogram</a:t>
            </a:r>
            <a:r>
              <a:rPr lang="ja-JP" altLang="en-US" sz="1400" b="1" dirty="0"/>
              <a:t>＞</a:t>
            </a:r>
            <a:r>
              <a:rPr lang="en-US" altLang="ja-JP" sz="1400" b="1" dirty="0"/>
              <a:t>Compute cartogram`</a:t>
            </a:r>
            <a:r>
              <a:rPr lang="ja-JP" altLang="en-US" sz="1400" b="1" dirty="0"/>
              <a:t>から、人口のテーブルを選択し、カルトグラムを作成する。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153275" y="4483894"/>
            <a:ext cx="685800" cy="183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102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5"/>
          <p:cNvCxnSpPr/>
          <p:nvPr/>
        </p:nvCxnSpPr>
        <p:spPr>
          <a:xfrm>
            <a:off x="4345676" y="3278188"/>
            <a:ext cx="6644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20659" t="22000" r="50128" b="39000"/>
          <a:stretch/>
        </p:blipFill>
        <p:spPr>
          <a:xfrm>
            <a:off x="5010150" y="1422233"/>
            <a:ext cx="3867150" cy="39689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l="20915" t="23166" r="50128" b="38333"/>
          <a:stretch/>
        </p:blipFill>
        <p:spPr>
          <a:xfrm>
            <a:off x="326071" y="1352424"/>
            <a:ext cx="4019605" cy="4108534"/>
          </a:xfrm>
          <a:prstGeom prst="rect">
            <a:avLst/>
          </a:prstGeom>
        </p:spPr>
      </p:pic>
      <p:sp>
        <p:nvSpPr>
          <p:cNvPr id="10" name="円/楕円 9"/>
          <p:cNvSpPr/>
          <p:nvPr/>
        </p:nvSpPr>
        <p:spPr>
          <a:xfrm>
            <a:off x="2124075" y="2771775"/>
            <a:ext cx="733425" cy="74295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6858000" y="3035216"/>
            <a:ext cx="733425" cy="74295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778043" y="9994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/>
              <a:t>変形前</a:t>
            </a:r>
            <a:endParaRPr kumimoji="1" lang="ja-JP" altLang="en-US" sz="1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537659" y="10529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/>
              <a:t>変形後</a:t>
            </a:r>
            <a:endParaRPr kumimoji="1" lang="ja-JP" altLang="en-US" sz="1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335873" y="274685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/>
              <a:t>下の図のようにカルトグラムが作成できる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7077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061567"/>
            <a:ext cx="5583973" cy="42926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0499" y="167216"/>
            <a:ext cx="8505825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人口密度の計算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89113" y="5376446"/>
            <a:ext cx="3996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東京</a:t>
            </a:r>
            <a:r>
              <a:rPr kumimoji="1" lang="en-US" altLang="ja-JP" sz="1600" b="1" dirty="0"/>
              <a:t>23</a:t>
            </a:r>
            <a:r>
              <a:rPr kumimoji="1" lang="ja-JP" altLang="en-US" sz="1600" b="1" dirty="0"/>
              <a:t>区の行政界データを</a:t>
            </a:r>
            <a:r>
              <a:rPr kumimoji="1" lang="en-US" altLang="ja-JP" sz="1600" b="1" dirty="0"/>
              <a:t>QGIS</a:t>
            </a:r>
            <a:r>
              <a:rPr kumimoji="1" lang="ja-JP" altLang="en-US" sz="1600" b="1" dirty="0"/>
              <a:t>で読み込む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803400" y="1423123"/>
            <a:ext cx="247650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2058194" y="1542185"/>
            <a:ext cx="1021556" cy="9382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238121" y="670035"/>
            <a:ext cx="889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/>
              <a:t>※</a:t>
            </a:r>
            <a:r>
              <a:rPr lang="ja-JP" altLang="en-US" sz="1800" b="1" dirty="0"/>
              <a:t>本実習では、人口情報を用いたデータの可視化を行うため、先に人口密度を算出します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636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r="39688" b="41764"/>
          <a:stretch/>
        </p:blipFill>
        <p:spPr>
          <a:xfrm>
            <a:off x="2274794" y="464912"/>
            <a:ext cx="6844040" cy="409536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204204" y="4813300"/>
            <a:ext cx="5064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レイヤのプロパティを開き</a:t>
            </a:r>
            <a:r>
              <a:rPr kumimoji="1" lang="en-US" altLang="ja-JP" sz="1600" dirty="0"/>
              <a:t>`</a:t>
            </a:r>
            <a:r>
              <a:rPr kumimoji="1" lang="ja-JP" altLang="en-US" sz="1600" dirty="0"/>
              <a:t>ソースフィールド</a:t>
            </a:r>
            <a:r>
              <a:rPr kumimoji="1" lang="en-US" altLang="ja-JP" sz="1600" dirty="0"/>
              <a:t>`</a:t>
            </a:r>
            <a:r>
              <a:rPr kumimoji="1" lang="ja-JP" altLang="en-US" sz="1600" dirty="0"/>
              <a:t>を確認する</a:t>
            </a:r>
            <a:r>
              <a:rPr lang="ja-JP" altLang="en-US" sz="1600" dirty="0"/>
              <a:t>。</a:t>
            </a:r>
            <a:endParaRPr lang="en-US" altLang="ja-JP" sz="1600" dirty="0"/>
          </a:p>
          <a:p>
            <a:r>
              <a:rPr kumimoji="1" lang="en-US" altLang="ja-JP" sz="1600" dirty="0"/>
              <a:t>※ </a:t>
            </a:r>
            <a:r>
              <a:rPr kumimoji="1" lang="ja-JP" altLang="en-US" sz="1600" dirty="0"/>
              <a:t>タイプが</a:t>
            </a:r>
            <a:r>
              <a:rPr kumimoji="1" lang="en-US" altLang="ja-JP" sz="1600" dirty="0"/>
              <a:t>String</a:t>
            </a:r>
            <a:r>
              <a:rPr kumimoji="1" lang="ja-JP" altLang="en-US" sz="1600" dirty="0"/>
              <a:t>だと、計算ができない。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r="87076" b="31908"/>
          <a:stretch/>
        </p:blipFill>
        <p:spPr>
          <a:xfrm>
            <a:off x="133940" y="464912"/>
            <a:ext cx="1943262" cy="4095369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 flipV="1">
            <a:off x="1623014" y="3995131"/>
            <a:ext cx="749411" cy="406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143375" y="1784349"/>
            <a:ext cx="4829175" cy="1692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0069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813"/>
            <a:ext cx="6448426" cy="431044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r="40546" b="12195"/>
          <a:stretch/>
        </p:blipFill>
        <p:spPr>
          <a:xfrm>
            <a:off x="4909374" y="558965"/>
            <a:ext cx="4117667" cy="515603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9018" y="4699337"/>
            <a:ext cx="4967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/>
              <a:t>レイヤから属性テーブルを開き、フィールド計算機をクリックする。</a:t>
            </a:r>
            <a:endParaRPr kumimoji="1" lang="en-US" altLang="ja-JP" sz="1200" b="1" dirty="0"/>
          </a:p>
          <a:p>
            <a:r>
              <a:rPr lang="ja-JP" altLang="en-US" sz="1200" b="1" dirty="0"/>
              <a:t>新しいフィールドを作るにチェックを入れ、出力フィールド名を入力する。</a:t>
            </a:r>
            <a:endParaRPr lang="en-US" altLang="ja-JP" sz="1200" b="1" dirty="0"/>
          </a:p>
          <a:p>
            <a:r>
              <a:rPr kumimoji="1" lang="ja-JP" altLang="en-US" sz="1200" b="1" dirty="0"/>
              <a:t>出力フィールドタイプを</a:t>
            </a:r>
            <a:r>
              <a:rPr kumimoji="1" lang="en-US" altLang="ja-JP" sz="1200" b="1" dirty="0"/>
              <a:t>real</a:t>
            </a:r>
            <a:r>
              <a:rPr kumimoji="1" lang="ja-JP" altLang="en-US" sz="1200" b="1" dirty="0"/>
              <a:t>にし、フィールドの幅と精度を入力する。</a:t>
            </a:r>
            <a:endParaRPr kumimoji="1" lang="en-US" altLang="ja-JP" sz="1200" b="1" dirty="0"/>
          </a:p>
          <a:p>
            <a:r>
              <a:rPr lang="ja-JP" altLang="en-US" sz="1200" b="1" dirty="0"/>
              <a:t>関数の</a:t>
            </a:r>
            <a:r>
              <a:rPr lang="en-US" altLang="ja-JP" sz="1200" b="1" dirty="0"/>
              <a:t>`</a:t>
            </a:r>
            <a:r>
              <a:rPr lang="ja-JP" altLang="en-US" sz="1200" b="1" dirty="0"/>
              <a:t>フィールドと値</a:t>
            </a:r>
            <a:r>
              <a:rPr lang="en-US" altLang="ja-JP" sz="1200" b="1" dirty="0"/>
              <a:t>`</a:t>
            </a:r>
            <a:r>
              <a:rPr lang="ja-JP" altLang="en-US" sz="1200" b="1" dirty="0"/>
              <a:t>から、</a:t>
            </a:r>
            <a:r>
              <a:rPr lang="en-US" altLang="ja-JP" sz="1200" b="1" dirty="0"/>
              <a:t>”population”</a:t>
            </a:r>
            <a:r>
              <a:rPr lang="ja-JP" altLang="en-US" sz="1200" b="1" dirty="0"/>
              <a:t>と</a:t>
            </a:r>
            <a:r>
              <a:rPr lang="en-US" altLang="ja-JP" sz="1200" b="1" dirty="0"/>
              <a:t>”area”</a:t>
            </a:r>
            <a:r>
              <a:rPr lang="ja-JP" altLang="en-US" sz="1200" b="1" dirty="0"/>
              <a:t>をダブルクリックする。</a:t>
            </a:r>
            <a:endParaRPr lang="en-US" altLang="ja-JP" sz="1200" b="1" dirty="0"/>
          </a:p>
          <a:p>
            <a:r>
              <a:rPr lang="en-US" altLang="ja-JP" sz="1200" b="1" dirty="0"/>
              <a:t>”population”/”area”*1000000</a:t>
            </a:r>
            <a:r>
              <a:rPr kumimoji="1" lang="ja-JP" altLang="en-US" sz="1200" b="1" dirty="0"/>
              <a:t>とし、Ｏ</a:t>
            </a:r>
            <a:r>
              <a:rPr lang="ja-JP" altLang="en-US" sz="1200" b="1" dirty="0"/>
              <a:t>Ｋをクリックする。</a:t>
            </a:r>
            <a:endParaRPr kumimoji="1" lang="ja-JP" altLang="en-US" sz="12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5221537" y="228600"/>
            <a:ext cx="353763" cy="328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5575300" y="423132"/>
            <a:ext cx="228600" cy="426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0" y="228600"/>
            <a:ext cx="317500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87468" y="1577335"/>
            <a:ext cx="1666205" cy="75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653673" y="3239825"/>
            <a:ext cx="1373368" cy="1598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7326064" y="2365564"/>
            <a:ext cx="228600" cy="910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0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39" y="162011"/>
            <a:ext cx="7124700" cy="47625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6888527" y="787399"/>
            <a:ext cx="1007697" cy="3889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20535" y="4924511"/>
            <a:ext cx="5466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新しいフィールドに、</a:t>
            </a:r>
            <a:r>
              <a:rPr lang="en-US" altLang="ja-JP" sz="1600" b="1" dirty="0"/>
              <a:t>1</a:t>
            </a:r>
            <a:r>
              <a:rPr lang="ja-JP" altLang="en-US" sz="1600" b="1" dirty="0"/>
              <a:t>㎢</a:t>
            </a:r>
            <a:r>
              <a:rPr kumimoji="1" lang="ja-JP" altLang="en-US" sz="1600" b="1" dirty="0"/>
              <a:t>あたりの人口密度が計算された。</a:t>
            </a:r>
            <a:endParaRPr kumimoji="1" lang="en-US" altLang="ja-JP" sz="1600" b="1" dirty="0"/>
          </a:p>
          <a:p>
            <a:r>
              <a:rPr lang="ja-JP" altLang="en-US" sz="1600" b="1" dirty="0"/>
              <a:t>編集マークをクリックし、計算を保存し属性テーブルを閉じる。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009650" y="492124"/>
            <a:ext cx="323850" cy="2952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1901825" y="612775"/>
            <a:ext cx="4774587" cy="25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2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r="87361" b="31944"/>
          <a:stretch/>
        </p:blipFill>
        <p:spPr>
          <a:xfrm>
            <a:off x="44923" y="253387"/>
            <a:ext cx="2006600" cy="432190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922" y="212372"/>
            <a:ext cx="7448078" cy="4458039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1357685" y="4010012"/>
            <a:ext cx="338237" cy="3719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86285" y="4884003"/>
            <a:ext cx="6651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`</a:t>
            </a:r>
            <a:r>
              <a:rPr kumimoji="1" lang="ja-JP" altLang="en-US" sz="1600" b="1" dirty="0"/>
              <a:t>プロパティ＞シンポロジー</a:t>
            </a:r>
            <a:r>
              <a:rPr kumimoji="1" lang="en-US" altLang="ja-JP" sz="1600" b="1" dirty="0"/>
              <a:t>`</a:t>
            </a:r>
            <a:r>
              <a:rPr kumimoji="1" lang="ja-JP" altLang="en-US" sz="1600" b="1" dirty="0"/>
              <a:t>を選択し、「段階に分けられた」に切り替える。</a:t>
            </a:r>
          </a:p>
          <a:p>
            <a:r>
              <a:rPr lang="ja-JP" altLang="en-US" sz="1600" b="1" dirty="0"/>
              <a:t>カラムから、</a:t>
            </a:r>
            <a:r>
              <a:rPr lang="en-US" altLang="ja-JP" sz="1600" b="1" dirty="0"/>
              <a:t>density</a:t>
            </a:r>
            <a:r>
              <a:rPr lang="ja-JP" altLang="en-US" sz="1600" b="1" dirty="0"/>
              <a:t>を選択する（属性テーブルの列名が表示される）。</a:t>
            </a:r>
            <a:endParaRPr lang="en-US" altLang="ja-JP" sz="1600" b="1" dirty="0"/>
          </a:p>
          <a:p>
            <a:r>
              <a:rPr kumimoji="1" lang="ja-JP" altLang="en-US" sz="1600" b="1" dirty="0"/>
              <a:t>以下では、モードを変え、様々な分類方法を試していく（分類数は</a:t>
            </a:r>
            <a:r>
              <a:rPr lang="en-US" altLang="ja-JP" sz="1600" b="1" dirty="0"/>
              <a:t>6</a:t>
            </a:r>
            <a:r>
              <a:rPr kumimoji="1" lang="ja-JP" altLang="en-US" sz="1600" b="1" dirty="0"/>
              <a:t>とする）。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3575523" y="758812"/>
            <a:ext cx="5283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956161" y="3184512"/>
            <a:ext cx="1660762" cy="2286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274522" y="3184512"/>
            <a:ext cx="869477" cy="2286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304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221002" y="2540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等間隔分類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7926" y="5219253"/>
            <a:ext cx="844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等間隔分類・・・最大最小値を除し、属性値の範囲が等間隔になるように階級区分を割り当てる。</a:t>
            </a:r>
            <a:endParaRPr kumimoji="1"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21831" r="52178" b="39833"/>
          <a:stretch/>
        </p:blipFill>
        <p:spPr>
          <a:xfrm>
            <a:off x="1107869" y="777220"/>
            <a:ext cx="6928259" cy="42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9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57502" y="78205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等量分類（分位数（等数））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60392" y="5305886"/>
            <a:ext cx="7104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等量分類・・・階級数のデータ数が、等しくなるように階級区分が割り当てられる。</a:t>
            </a:r>
            <a:endParaRPr kumimoji="1"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/>
          <a:srcRect t="21667" r="50897" b="39833"/>
          <a:stretch/>
        </p:blipFill>
        <p:spPr>
          <a:xfrm>
            <a:off x="947335" y="764751"/>
            <a:ext cx="7249329" cy="43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50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1070</TotalTime>
  <Words>635</Words>
  <Application>Microsoft Office PowerPoint</Application>
  <PresentationFormat>画面に合わせる (16:10)</PresentationFormat>
  <Paragraphs>55</Paragraphs>
  <Slides>23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テーマ</vt:lpstr>
      <vt:lpstr>PowerPoint プレゼンテーション</vt:lpstr>
      <vt:lpstr> 視覚的伝達</vt:lpstr>
      <vt:lpstr>人口密度の計算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その他のデータ表現　グラフの重ね合わせ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②カルトグラムの作成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Hiroyuki YAMAUCHI</cp:lastModifiedBy>
  <cp:revision>61</cp:revision>
  <dcterms:created xsi:type="dcterms:W3CDTF">2015-06-26T03:04:37Z</dcterms:created>
  <dcterms:modified xsi:type="dcterms:W3CDTF">2019-01-24T08:54:34Z</dcterms:modified>
</cp:coreProperties>
</file>